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70" r:id="rId11"/>
    <p:sldId id="264" r:id="rId12"/>
    <p:sldId id="271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157BDA1-DFA4-4424-B7F6-45F18C7D8A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Fruit Recognition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456F53-E4CA-4A06-8900-6CDD0BF634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F7E84-07E5-469C-AEC1-83B4E3558534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8179CB-F946-46DC-AB32-2DC8505C09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41A7C8-7E88-453B-A17A-B167B2B3B8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3613E-604B-4CA5-BA42-E58BC64E6B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374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Fruit Recognition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3836A-FAEF-439C-A7F5-046FB972ACC0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1A757-86C4-4902-977A-BE5C7BED18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1266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4C8C-F15A-4FC8-8483-184C38226230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3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F023-87FE-4486-B25A-AE415BCBEBCC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40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015E-D40D-4C85-8755-8A1387CA4E7E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5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9D6-19E4-4CD8-9235-02C7DC2F51EC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53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90A35-90DB-4BA6-97A9-FD2FFB28245D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06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09D1-98C0-4644-BB00-786824FC0774}" type="datetime1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7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8F91-442C-4CB6-AE42-DD75B8C91D99}" type="datetime1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8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AABD-6083-4EA9-83DD-A5E35FA66C13}" type="datetime1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544A-EC2F-40CB-98CA-519357F97B46}" type="datetime1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5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4687-4698-4C09-971D-0C68DE3FFCEA}" type="datetime1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38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0C453-3006-4454-A755-A070CF8ABE2D}" type="datetime1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04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C4DD8D08-D8B3-4A06-A663-9166F6845B0B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9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éo 3">
            <a:extLst>
              <a:ext uri="{FF2B5EF4-FFF2-40B4-BE49-F238E27FC236}">
                <a16:creationId xmlns:a16="http://schemas.microsoft.com/office/drawing/2014/main" id="{2C0A07B3-8A51-426B-9858-09B8C889FC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33" r="-1" b="45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76A80126-9AD6-4B06-A2B4-E80D49DCB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1CE592-76CC-4C5D-B63C-C492B204E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D0FD994-79C9-4249-8397-92B364FFB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7E996B0-03B6-46BD-9AC7-CE895EBB6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2E495D8-E01F-4637-87AA-317C325B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A6E288-B6A5-43F5-948E-F0074B662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0E73585-6FEF-450D-ACF4-43753B261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C001581-36A8-4337-9483-F4EF7D8A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23005D3-3504-414B-8CCE-FB24909F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2D3363-EEDD-4E2A-99C2-02CC29F56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3320B91-B7AF-4A1C-9AA7-A88877468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D9CB6C-49EF-4AB1-AA5D-DAF414CAD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1D14721-69D1-49E6-97E1-7C1B7E896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A32776C-ED61-40AC-AAE2-946D61FB0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E9D8A5-BB4F-469A-A640-C4A2EB64F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0F8B594-AC47-4890-AA31-D4C753E4E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4896A88-C10D-4F92-A493-9B42C4509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CF5861-DFA7-40AE-A060-0B06C6A1A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6C36D3-E647-4682-BD08-FFD920926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468E2D8-F0C6-49FA-BEA1-F2B4B7F0E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455C4A6-2BD1-4862-B843-1C21691DB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2A7A9CF-F794-4E88-84C1-9C3D3BD62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6165D29-B803-4DC8-89DE-8DF7B5346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FF8557F-8C51-4431-A149-896D24BDC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A02EEE-CFE2-4F57-9101-07A45870D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A01A6F6-FD17-4A17-8CF0-C006226DC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fr-FR" sz="5400" dirty="0">
                <a:solidFill>
                  <a:srgbClr val="FFFFFF"/>
                </a:solidFill>
              </a:rPr>
              <a:t>Fruit Recognition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D0E90B0-D2AB-499E-A45C-A3E1CD1E4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6286516"/>
            <a:ext cx="9781327" cy="453421"/>
          </a:xfrm>
        </p:spPr>
        <p:txBody>
          <a:bodyPr anchor="t">
            <a:normAutofit/>
          </a:bodyPr>
          <a:lstStyle/>
          <a:p>
            <a:r>
              <a:rPr lang="fr-FR" sz="2200" dirty="0">
                <a:solidFill>
                  <a:srgbClr val="FFFFFF"/>
                </a:solidFill>
              </a:rPr>
              <a:t>MARQUES Florent WILHEM Thomas</a:t>
            </a:r>
          </a:p>
        </p:txBody>
      </p: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39CDDD-D772-4EE0-9D03-2E6FAC05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9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 modèle choisir?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10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E27E5B8-9E03-465C-BC96-43E88437499C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Choisir les modèles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460136B4-4591-4D9C-8472-64FE6C7BE44D}"/>
              </a:ext>
            </a:extLst>
          </p:cNvPr>
          <p:cNvGrpSpPr/>
          <p:nvPr/>
        </p:nvGrpSpPr>
        <p:grpSpPr>
          <a:xfrm>
            <a:off x="7191222" y="2226583"/>
            <a:ext cx="3718877" cy="3151927"/>
            <a:chOff x="6522496" y="2408554"/>
            <a:chExt cx="3718877" cy="3151927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5FF0102D-FEEF-4995-A357-36661CB02B2C}"/>
                </a:ext>
              </a:extLst>
            </p:cNvPr>
            <p:cNvSpPr txBox="1"/>
            <p:nvPr/>
          </p:nvSpPr>
          <p:spPr>
            <a:xfrm>
              <a:off x="7197603" y="5191149"/>
              <a:ext cx="2368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Gaussian</a:t>
              </a:r>
              <a:r>
                <a:rPr lang="fr-FR" dirty="0"/>
                <a:t> </a:t>
              </a:r>
              <a:r>
                <a:rPr lang="fr-FR" dirty="0" err="1"/>
                <a:t>Naive</a:t>
              </a:r>
              <a:r>
                <a:rPr lang="fr-FR" dirty="0"/>
                <a:t> Bayes</a:t>
              </a:r>
            </a:p>
          </p:txBody>
        </p:sp>
        <p:pic>
          <p:nvPicPr>
            <p:cNvPr id="2050" name="Picture 2" descr="Illustration of how a Gaussian Naive Bayes (GNB) classifier works. For... |  Download Scientific Diagram">
              <a:extLst>
                <a:ext uri="{FF2B5EF4-FFF2-40B4-BE49-F238E27FC236}">
                  <a16:creationId xmlns:a16="http://schemas.microsoft.com/office/drawing/2014/main" id="{8115C5B9-3006-4941-8DFA-4F33F489E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496" y="2408554"/>
              <a:ext cx="3718877" cy="2782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86A11F88-687A-4181-8C1B-C98961486EBD}"/>
              </a:ext>
            </a:extLst>
          </p:cNvPr>
          <p:cNvGrpSpPr/>
          <p:nvPr/>
        </p:nvGrpSpPr>
        <p:grpSpPr>
          <a:xfrm>
            <a:off x="974249" y="2226583"/>
            <a:ext cx="5142633" cy="3013996"/>
            <a:chOff x="733255" y="2408553"/>
            <a:chExt cx="5498869" cy="3151927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2CC36F78-749D-4597-A8FE-36EFC97E7F91}"/>
                </a:ext>
              </a:extLst>
            </p:cNvPr>
            <p:cNvSpPr txBox="1"/>
            <p:nvPr/>
          </p:nvSpPr>
          <p:spPr>
            <a:xfrm>
              <a:off x="2526754" y="5191148"/>
              <a:ext cx="1911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Neural Network</a:t>
              </a:r>
            </a:p>
          </p:txBody>
        </p:sp>
        <p:pic>
          <p:nvPicPr>
            <p:cNvPr id="2052" name="Picture 4" descr="What is a Neural Network? | TIBCO Software">
              <a:extLst>
                <a:ext uri="{FF2B5EF4-FFF2-40B4-BE49-F238E27FC236}">
                  <a16:creationId xmlns:a16="http://schemas.microsoft.com/office/drawing/2014/main" id="{166A22F4-33B0-4F26-8E3F-AA751613E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255" y="2408553"/>
              <a:ext cx="5498869" cy="2784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Espace réservé du numéro de diapositive 18">
            <a:extLst>
              <a:ext uri="{FF2B5EF4-FFF2-40B4-BE49-F238E27FC236}">
                <a16:creationId xmlns:a16="http://schemas.microsoft.com/office/drawing/2014/main" id="{95CA8A89-A6E6-4A07-9E86-93F9998A2A60}"/>
              </a:ext>
            </a:extLst>
          </p:cNvPr>
          <p:cNvSpPr txBox="1">
            <a:spLocks/>
          </p:cNvSpPr>
          <p:nvPr/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B850FF-6169-4056-8077-06FFA93A5366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F3057BC-D310-4FF6-B04B-13A5642662FE}"/>
              </a:ext>
            </a:extLst>
          </p:cNvPr>
          <p:cNvSpPr txBox="1"/>
          <p:nvPr/>
        </p:nvSpPr>
        <p:spPr>
          <a:xfrm>
            <a:off x="2100344" y="5766170"/>
            <a:ext cx="315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solver et </a:t>
            </a:r>
            <a:r>
              <a:rPr lang="fr-FR" b="1" dirty="0" err="1"/>
              <a:t>hidden_layer_sizes</a:t>
            </a:r>
            <a:endParaRPr lang="fr-FR" b="1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DDD7FA9-B3FF-4D3A-95DF-0BA2C72D2392}"/>
              </a:ext>
            </a:extLst>
          </p:cNvPr>
          <p:cNvSpPr txBox="1"/>
          <p:nvPr/>
        </p:nvSpPr>
        <p:spPr>
          <a:xfrm>
            <a:off x="353685" y="5627671"/>
            <a:ext cx="142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Paramètres</a:t>
            </a:r>
          </a:p>
          <a:p>
            <a:r>
              <a:rPr lang="fr-FR" dirty="0"/>
              <a:t>modifiés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04283900-981A-438A-8CF8-11EB53268248}"/>
              </a:ext>
            </a:extLst>
          </p:cNvPr>
          <p:cNvCxnSpPr/>
          <p:nvPr/>
        </p:nvCxnSpPr>
        <p:spPr>
          <a:xfrm>
            <a:off x="353683" y="5512272"/>
            <a:ext cx="115263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031BD90-4D6E-4505-8C0F-94CDA2E0251C}"/>
              </a:ext>
            </a:extLst>
          </p:cNvPr>
          <p:cNvSpPr txBox="1"/>
          <p:nvPr/>
        </p:nvSpPr>
        <p:spPr>
          <a:xfrm>
            <a:off x="8580496" y="5766170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Aucun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B12DABA-687E-4929-B28A-CBE31C159FA3}"/>
              </a:ext>
            </a:extLst>
          </p:cNvPr>
          <p:cNvCxnSpPr>
            <a:cxnSpLocks/>
          </p:cNvCxnSpPr>
          <p:nvPr/>
        </p:nvCxnSpPr>
        <p:spPr>
          <a:xfrm>
            <a:off x="1777042" y="5512272"/>
            <a:ext cx="0" cy="12092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807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 modèle choisir?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Trouver les bons paramètres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31" name="Tableau 31">
            <a:extLst>
              <a:ext uri="{FF2B5EF4-FFF2-40B4-BE49-F238E27FC236}">
                <a16:creationId xmlns:a16="http://schemas.microsoft.com/office/drawing/2014/main" id="{FADE1051-56DD-4BF9-A36D-3D616D20B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081253"/>
              </p:ext>
            </p:extLst>
          </p:nvPr>
        </p:nvGraphicFramePr>
        <p:xfrm>
          <a:off x="379562" y="3247205"/>
          <a:ext cx="1097424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66">
                  <a:extLst>
                    <a:ext uri="{9D8B030D-6E8A-4147-A177-3AD203B41FA5}">
                      <a16:colId xmlns:a16="http://schemas.microsoft.com/office/drawing/2014/main" val="910391131"/>
                    </a:ext>
                  </a:extLst>
                </a:gridCol>
                <a:gridCol w="1992702">
                  <a:extLst>
                    <a:ext uri="{9D8B030D-6E8A-4147-A177-3AD203B41FA5}">
                      <a16:colId xmlns:a16="http://schemas.microsoft.com/office/drawing/2014/main" val="901588914"/>
                    </a:ext>
                  </a:extLst>
                </a:gridCol>
                <a:gridCol w="1716657">
                  <a:extLst>
                    <a:ext uri="{9D8B030D-6E8A-4147-A177-3AD203B41FA5}">
                      <a16:colId xmlns:a16="http://schemas.microsoft.com/office/drawing/2014/main" val="1150644663"/>
                    </a:ext>
                  </a:extLst>
                </a:gridCol>
                <a:gridCol w="1518249">
                  <a:extLst>
                    <a:ext uri="{9D8B030D-6E8A-4147-A177-3AD203B41FA5}">
                      <a16:colId xmlns:a16="http://schemas.microsoft.com/office/drawing/2014/main" val="3599405438"/>
                    </a:ext>
                  </a:extLst>
                </a:gridCol>
                <a:gridCol w="2113472">
                  <a:extLst>
                    <a:ext uri="{9D8B030D-6E8A-4147-A177-3AD203B41FA5}">
                      <a16:colId xmlns:a16="http://schemas.microsoft.com/office/drawing/2014/main" val="1482978384"/>
                    </a:ext>
                  </a:extLst>
                </a:gridCol>
                <a:gridCol w="1554194">
                  <a:extLst>
                    <a:ext uri="{9D8B030D-6E8A-4147-A177-3AD203B41FA5}">
                      <a16:colId xmlns:a16="http://schemas.microsoft.com/office/drawing/2014/main" val="2070234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Modèle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Gaussian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37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Paramètre optimal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 err="1"/>
                        <a:t>max_depth</a:t>
                      </a:r>
                      <a:r>
                        <a:rPr lang="fr-FR" b="0" dirty="0"/>
                        <a:t>=15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n_neighbors</a:t>
                      </a:r>
                      <a:r>
                        <a:rPr lang="fr-FR" dirty="0"/>
                        <a:t>=1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/>
                        <a:t>Solver=‘</a:t>
                      </a:r>
                      <a:r>
                        <a:rPr lang="fr-FR" b="0" dirty="0" err="1"/>
                        <a:t>lbfgs</a:t>
                      </a:r>
                      <a:r>
                        <a:rPr lang="fr-FR" b="0" dirty="0"/>
                        <a:t>’ </a:t>
                      </a:r>
                      <a:r>
                        <a:rPr lang="fr-FR" b="0" dirty="0" err="1"/>
                        <a:t>hidden_layer_sizes</a:t>
                      </a:r>
                      <a:r>
                        <a:rPr lang="fr-FR" b="0" dirty="0"/>
                        <a:t>=(150,150,50)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Par défaut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8068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Accuracy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0.961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0.999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0.999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0.937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41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269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 modèle choisir?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Interprétation et visualisation des résultats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12</a:t>
            </a:fld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8FA0EA0-7B48-4B88-BB0E-5DEF037AB703}"/>
              </a:ext>
            </a:extLst>
          </p:cNvPr>
          <p:cNvSpPr txBox="1"/>
          <p:nvPr/>
        </p:nvSpPr>
        <p:spPr>
          <a:xfrm>
            <a:off x="957531" y="2178800"/>
            <a:ext cx="3545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Courbe de l’</a:t>
            </a:r>
            <a:r>
              <a:rPr lang="fr-FR" dirty="0" err="1"/>
              <a:t>accuracy</a:t>
            </a:r>
            <a:r>
              <a:rPr lang="fr-FR" dirty="0"/>
              <a:t> score avec le paramètre </a:t>
            </a:r>
            <a:r>
              <a:rPr lang="fr-FR" dirty="0" err="1"/>
              <a:t>k_neighbors</a:t>
            </a:r>
            <a:r>
              <a:rPr lang="fr-FR" dirty="0"/>
              <a:t> allant de 0 à 8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3E02FFFA-A63D-4D83-BF1B-2411B4954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3243127"/>
            <a:ext cx="3792774" cy="2499115"/>
          </a:xfrm>
          <a:prstGeom prst="rect">
            <a:avLst/>
          </a:prstGeom>
        </p:spPr>
      </p:pic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70056C31-0719-44BA-994A-B34490F02B1B}"/>
              </a:ext>
            </a:extLst>
          </p:cNvPr>
          <p:cNvCxnSpPr>
            <a:cxnSpLocks/>
          </p:cNvCxnSpPr>
          <p:nvPr/>
        </p:nvCxnSpPr>
        <p:spPr>
          <a:xfrm flipV="1">
            <a:off x="3122762" y="3411748"/>
            <a:ext cx="0" cy="2057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5F7DE334-3F1B-493E-B629-4C14ADE93C38}"/>
              </a:ext>
            </a:extLst>
          </p:cNvPr>
          <p:cNvCxnSpPr/>
          <p:nvPr/>
        </p:nvCxnSpPr>
        <p:spPr>
          <a:xfrm flipH="1">
            <a:off x="1086928" y="3411748"/>
            <a:ext cx="203583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2B205932-B4D4-4DED-BD09-565E37366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959" y="3243127"/>
            <a:ext cx="3599917" cy="2499115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7F7ED0E3-4F42-4DC7-8D8E-E0AAA26D75F6}"/>
              </a:ext>
            </a:extLst>
          </p:cNvPr>
          <p:cNvSpPr txBox="1"/>
          <p:nvPr/>
        </p:nvSpPr>
        <p:spPr>
          <a:xfrm>
            <a:off x="6583959" y="2329132"/>
            <a:ext cx="359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err="1"/>
              <a:t>Heat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avec le paramètre optimal </a:t>
            </a:r>
            <a:r>
              <a:rPr lang="fr-FR" dirty="0" err="1"/>
              <a:t>k_neighbors</a:t>
            </a:r>
            <a:r>
              <a:rPr lang="fr-FR" dirty="0"/>
              <a:t>=5</a:t>
            </a:r>
          </a:p>
        </p:txBody>
      </p:sp>
    </p:spTree>
    <p:extLst>
      <p:ext uri="{BB962C8B-B14F-4D97-AF65-F5344CB8AC3E}">
        <p14:creationId xmlns:p14="http://schemas.microsoft.com/office/powerpoint/2010/main" val="70658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DFB3F2-26D6-4572-9110-F623C5D8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Déroulement: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DA46F6-4901-4B42-BE10-3CE6A3D8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Identifier le type de problème</a:t>
            </a:r>
          </a:p>
          <a:p>
            <a:pPr lvl="1"/>
            <a:r>
              <a:rPr lang="fr-FR" dirty="0"/>
              <a:t>Entrées/Sorties</a:t>
            </a:r>
          </a:p>
          <a:p>
            <a:pPr lvl="1"/>
            <a:r>
              <a:rPr lang="fr-FR" dirty="0"/>
              <a:t>Classification ou régression ?</a:t>
            </a:r>
          </a:p>
          <a:p>
            <a:r>
              <a:rPr lang="fr-FR" dirty="0"/>
              <a:t>Comprendre les données</a:t>
            </a:r>
          </a:p>
          <a:p>
            <a:pPr lvl="1"/>
            <a:r>
              <a:rPr lang="fr-FR" dirty="0"/>
              <a:t>Quantité de données</a:t>
            </a:r>
          </a:p>
          <a:p>
            <a:pPr lvl="1"/>
            <a:r>
              <a:rPr lang="fr-FR" dirty="0"/>
              <a:t>Qualité de données</a:t>
            </a:r>
          </a:p>
          <a:p>
            <a:r>
              <a:rPr lang="fr-FR" dirty="0"/>
              <a:t>Comment évaluer le modèle ?</a:t>
            </a:r>
          </a:p>
          <a:p>
            <a:r>
              <a:rPr lang="fr-FR" dirty="0"/>
              <a:t>Quel modèle choisir ?</a:t>
            </a:r>
          </a:p>
          <a:p>
            <a:pPr lvl="1"/>
            <a:r>
              <a:rPr lang="fr-FR" dirty="0"/>
              <a:t>Les modèles</a:t>
            </a:r>
          </a:p>
          <a:p>
            <a:pPr lvl="1"/>
            <a:r>
              <a:rPr lang="fr-FR" dirty="0"/>
              <a:t>Trouver les bons paramètres</a:t>
            </a:r>
          </a:p>
          <a:p>
            <a:r>
              <a:rPr lang="fr-FR" dirty="0"/>
              <a:t>Interprétation </a:t>
            </a:r>
            <a:r>
              <a:rPr lang="fr-FR"/>
              <a:t>et visualisation </a:t>
            </a:r>
            <a:r>
              <a:rPr lang="fr-FR" dirty="0"/>
              <a:t>des résultats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9DB708-6495-41B7-BFFC-B22BAF113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7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FC043-2477-46EC-AA87-6318D131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le type du problème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4D37661-B3D2-471C-AE52-9683E6A88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Entrées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BA2399A-44FD-4538-8B8A-E316B180B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Sorties</a:t>
            </a:r>
          </a:p>
        </p:txBody>
      </p:sp>
      <p:pic>
        <p:nvPicPr>
          <p:cNvPr id="12" name="Image 11" descr="Une image contenant fruit, melon, melon d’Espagne&#10;&#10;Description générée automatiquement">
            <a:extLst>
              <a:ext uri="{FF2B5EF4-FFF2-40B4-BE49-F238E27FC236}">
                <a16:creationId xmlns:a16="http://schemas.microsoft.com/office/drawing/2014/main" id="{4FE8C190-D1A7-4A78-9D38-85D0DED97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97" y="2674188"/>
            <a:ext cx="952500" cy="952500"/>
          </a:xfrm>
          <a:prstGeom prst="rect">
            <a:avLst/>
          </a:prstGeom>
        </p:spPr>
      </p:pic>
      <p:pic>
        <p:nvPicPr>
          <p:cNvPr id="14" name="Image 13" descr="Une image contenant fruit, abricot&#10;&#10;Description générée automatiquement">
            <a:extLst>
              <a:ext uri="{FF2B5EF4-FFF2-40B4-BE49-F238E27FC236}">
                <a16:creationId xmlns:a16="http://schemas.microsoft.com/office/drawing/2014/main" id="{C3699B12-0405-4BCA-80C1-B2B273D74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97" y="4305481"/>
            <a:ext cx="952500" cy="952500"/>
          </a:xfrm>
          <a:prstGeom prst="rect">
            <a:avLst/>
          </a:prstGeom>
        </p:spPr>
      </p:pic>
      <p:pic>
        <p:nvPicPr>
          <p:cNvPr id="16" name="Image 15" descr="Une image contenant maïs, alimentation&#10;&#10;Description générée automatiquement">
            <a:extLst>
              <a:ext uri="{FF2B5EF4-FFF2-40B4-BE49-F238E27FC236}">
                <a16:creationId xmlns:a16="http://schemas.microsoft.com/office/drawing/2014/main" id="{1AEA8503-2AED-4BD1-926C-D9E762459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90" y="4305481"/>
            <a:ext cx="952500" cy="9525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59BB0AC-7B08-40BB-8F24-C87FB5115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90" y="2674188"/>
            <a:ext cx="952500" cy="952500"/>
          </a:xfrm>
          <a:prstGeom prst="rect">
            <a:avLst/>
          </a:prstGeom>
        </p:spPr>
      </p:pic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1724FA07-9DF9-47F1-A595-E5036F185AB3}"/>
              </a:ext>
            </a:extLst>
          </p:cNvPr>
          <p:cNvSpPr/>
          <p:nvPr/>
        </p:nvSpPr>
        <p:spPr>
          <a:xfrm>
            <a:off x="4100483" y="3549054"/>
            <a:ext cx="2071717" cy="95250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DE27A0F-C22F-48DC-9E95-986F67698202}"/>
              </a:ext>
            </a:extLst>
          </p:cNvPr>
          <p:cNvSpPr txBox="1"/>
          <p:nvPr/>
        </p:nvSpPr>
        <p:spPr>
          <a:xfrm>
            <a:off x="6573335" y="2965772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17 (Pastèque)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DCE7967-F112-4F42-91B9-0C8381CAB9E9}"/>
              </a:ext>
            </a:extLst>
          </p:cNvPr>
          <p:cNvSpPr txBox="1"/>
          <p:nvPr/>
        </p:nvSpPr>
        <p:spPr>
          <a:xfrm>
            <a:off x="6573335" y="4597065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 (Abricot)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12FB9CD-D31D-4E36-A024-15C47B834240}"/>
              </a:ext>
            </a:extLst>
          </p:cNvPr>
          <p:cNvSpPr txBox="1"/>
          <p:nvPr/>
        </p:nvSpPr>
        <p:spPr>
          <a:xfrm>
            <a:off x="8693171" y="4597065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26 (Mais)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78636FF-FFAD-4A77-A213-DF538FCC4D37}"/>
              </a:ext>
            </a:extLst>
          </p:cNvPr>
          <p:cNvSpPr txBox="1"/>
          <p:nvPr/>
        </p:nvSpPr>
        <p:spPr>
          <a:xfrm>
            <a:off x="8693171" y="2965772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10 (Fraise)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C7269B-A4FA-4DA5-AE1E-59BC0108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2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5C787-98B6-4F95-992A-DA805E5D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le type du problème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AA4170E-2AE1-4897-9B2C-7B7610176DD8}"/>
              </a:ext>
            </a:extLst>
          </p:cNvPr>
          <p:cNvSpPr txBox="1"/>
          <p:nvPr/>
        </p:nvSpPr>
        <p:spPr>
          <a:xfrm>
            <a:off x="0" y="6488668"/>
            <a:ext cx="933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https://www.dilepix.com/blog/difference-intelligence-artificielle-deep-learning-agriculture</a:t>
            </a:r>
          </a:p>
        </p:txBody>
      </p:sp>
      <p:pic>
        <p:nvPicPr>
          <p:cNvPr id="1026" name="Picture 2" descr="IA-classification-Dilepix">
            <a:extLst>
              <a:ext uri="{FF2B5EF4-FFF2-40B4-BE49-F238E27FC236}">
                <a16:creationId xmlns:a16="http://schemas.microsoft.com/office/drawing/2014/main" id="{88BA0CC8-20F5-4A84-8E6D-DB5605BE2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512" y="2446583"/>
            <a:ext cx="7258973" cy="312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EE6DA00-8629-4543-9561-0C71FF527C29}"/>
              </a:ext>
            </a:extLst>
          </p:cNvPr>
          <p:cNvSpPr txBox="1"/>
          <p:nvPr/>
        </p:nvSpPr>
        <p:spPr>
          <a:xfrm>
            <a:off x="4921512" y="1834858"/>
            <a:ext cx="2348971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Classification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6F86987-88B0-4B86-A0C8-6EEE0452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82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Comprendre les données</a:t>
            </a:r>
          </a:p>
        </p:txBody>
      </p:sp>
      <p:pic>
        <p:nvPicPr>
          <p:cNvPr id="4" name="Image 3" descr="Une image contenant champignon&#10;&#10;Description générée automatiquement">
            <a:extLst>
              <a:ext uri="{FF2B5EF4-FFF2-40B4-BE49-F238E27FC236}">
                <a16:creationId xmlns:a16="http://schemas.microsoft.com/office/drawing/2014/main" id="{5A2E73AF-FD52-4730-A084-AFD8BDB5F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248" y="2594756"/>
            <a:ext cx="1722768" cy="1722768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AD1D868-D30B-4B55-ABAE-5DEF87AC8755}"/>
              </a:ext>
            </a:extLst>
          </p:cNvPr>
          <p:cNvCxnSpPr>
            <a:cxnSpLocks/>
          </p:cNvCxnSpPr>
          <p:nvPr/>
        </p:nvCxnSpPr>
        <p:spPr>
          <a:xfrm>
            <a:off x="2796248" y="2493038"/>
            <a:ext cx="1722768" cy="172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5986A71-F6DB-4636-86C0-2DF791475C99}"/>
              </a:ext>
            </a:extLst>
          </p:cNvPr>
          <p:cNvCxnSpPr>
            <a:cxnSpLocks/>
          </p:cNvCxnSpPr>
          <p:nvPr/>
        </p:nvCxnSpPr>
        <p:spPr>
          <a:xfrm>
            <a:off x="2645846" y="2607696"/>
            <a:ext cx="0" cy="17098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69FF62A2-2FD8-40DB-9590-C0DD68B7424F}"/>
              </a:ext>
            </a:extLst>
          </p:cNvPr>
          <p:cNvSpPr txBox="1"/>
          <p:nvPr/>
        </p:nvSpPr>
        <p:spPr>
          <a:xfrm>
            <a:off x="3032216" y="2140958"/>
            <a:ext cx="125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 pixels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C9AB0DA-153B-4FCD-83D1-9D627261B380}"/>
              </a:ext>
            </a:extLst>
          </p:cNvPr>
          <p:cNvSpPr txBox="1"/>
          <p:nvPr/>
        </p:nvSpPr>
        <p:spPr>
          <a:xfrm>
            <a:off x="1532005" y="3271474"/>
            <a:ext cx="125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 pixels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D2F576D-1C14-4AB1-8BBD-24B6095D9D9E}"/>
              </a:ext>
            </a:extLst>
          </p:cNvPr>
          <p:cNvSpPr txBox="1"/>
          <p:nvPr/>
        </p:nvSpPr>
        <p:spPr>
          <a:xfrm>
            <a:off x="4669417" y="3040637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/>
              <a:t>X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A17B847-184A-43FF-8A8B-0BEACB939DAC}"/>
              </a:ext>
            </a:extLst>
          </p:cNvPr>
          <p:cNvSpPr txBox="1"/>
          <p:nvPr/>
        </p:nvSpPr>
        <p:spPr>
          <a:xfrm>
            <a:off x="5368366" y="3139444"/>
            <a:ext cx="1689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3 (RGB)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8386B54-6117-43C9-9CFB-70E36E72CAA7}"/>
              </a:ext>
            </a:extLst>
          </p:cNvPr>
          <p:cNvSpPr txBox="1"/>
          <p:nvPr/>
        </p:nvSpPr>
        <p:spPr>
          <a:xfrm>
            <a:off x="7208525" y="3170221"/>
            <a:ext cx="3419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= 30000 colonnes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A2C5B1A-304E-40B1-9F60-32B328054384}"/>
              </a:ext>
            </a:extLst>
          </p:cNvPr>
          <p:cNvSpPr txBox="1"/>
          <p:nvPr/>
        </p:nvSpPr>
        <p:spPr>
          <a:xfrm>
            <a:off x="2276814" y="4849809"/>
            <a:ext cx="6183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/>
              <a:t>30000 colonnes </a:t>
            </a:r>
            <a:r>
              <a:rPr lang="fr-FR" sz="4800" dirty="0"/>
              <a:t>X </a:t>
            </a:r>
            <a:r>
              <a:rPr lang="fr-FR" sz="3200" dirty="0"/>
              <a:t>16854 images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095719-7B74-4DE5-8C03-E1FA15CC9863}"/>
              </a:ext>
            </a:extLst>
          </p:cNvPr>
          <p:cNvSpPr txBox="1"/>
          <p:nvPr/>
        </p:nvSpPr>
        <p:spPr>
          <a:xfrm>
            <a:off x="4623109" y="1525372"/>
            <a:ext cx="294577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Quantité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89352EB-B41B-4A94-80BE-E4B4A0FE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09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Comprendre les données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FA777A7-CFED-44BD-916C-B66224E7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694" y="2940575"/>
            <a:ext cx="9966612" cy="196785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D464F6D-90D8-4E6F-8648-11ADA5DD8291}"/>
              </a:ext>
            </a:extLst>
          </p:cNvPr>
          <p:cNvSpPr txBox="1"/>
          <p:nvPr/>
        </p:nvSpPr>
        <p:spPr>
          <a:xfrm>
            <a:off x="3821883" y="2434320"/>
            <a:ext cx="454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Représentation d’un échantillon du tableau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5229A88-B4C9-42CF-9D3E-E6C40C8F7E0A}"/>
              </a:ext>
            </a:extLst>
          </p:cNvPr>
          <p:cNvSpPr txBox="1"/>
          <p:nvPr/>
        </p:nvSpPr>
        <p:spPr>
          <a:xfrm>
            <a:off x="4623109" y="1525372"/>
            <a:ext cx="294577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Quantité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3E820F-26BB-4FBD-8C8B-726AA0C3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51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Comprendre les données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5229A88-B4C9-42CF-9D3E-E6C40C8F7E0A}"/>
              </a:ext>
            </a:extLst>
          </p:cNvPr>
          <p:cNvSpPr txBox="1"/>
          <p:nvPr/>
        </p:nvSpPr>
        <p:spPr>
          <a:xfrm>
            <a:off x="4623109" y="1525372"/>
            <a:ext cx="294577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Qualité de données</a:t>
            </a:r>
          </a:p>
        </p:txBody>
      </p:sp>
      <p:pic>
        <p:nvPicPr>
          <p:cNvPr id="4" name="Image 3" descr="Une image contenant fruit&#10;&#10;Description générée automatiquement">
            <a:extLst>
              <a:ext uri="{FF2B5EF4-FFF2-40B4-BE49-F238E27FC236}">
                <a16:creationId xmlns:a16="http://schemas.microsoft.com/office/drawing/2014/main" id="{6AB5AB6B-5411-49FC-9952-7013CA1C9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09" y="2175296"/>
            <a:ext cx="1600558" cy="1600558"/>
          </a:xfrm>
          <a:prstGeom prst="rect">
            <a:avLst/>
          </a:prstGeom>
        </p:spPr>
      </p:pic>
      <p:pic>
        <p:nvPicPr>
          <p:cNvPr id="6" name="Image 5" descr="Une image contenant fruit&#10;&#10;Description générée automatiquement">
            <a:extLst>
              <a:ext uri="{FF2B5EF4-FFF2-40B4-BE49-F238E27FC236}">
                <a16:creationId xmlns:a16="http://schemas.microsoft.com/office/drawing/2014/main" id="{6659A81A-8256-4491-A886-E1EDB12D9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303" y="4389858"/>
            <a:ext cx="1600558" cy="1600558"/>
          </a:xfrm>
          <a:prstGeom prst="rect">
            <a:avLst/>
          </a:prstGeom>
        </p:spPr>
      </p:pic>
      <p:pic>
        <p:nvPicPr>
          <p:cNvPr id="8" name="Image 7" descr="Une image contenant couteau&#10;&#10;Description générée automatiquement">
            <a:extLst>
              <a:ext uri="{FF2B5EF4-FFF2-40B4-BE49-F238E27FC236}">
                <a16:creationId xmlns:a16="http://schemas.microsoft.com/office/drawing/2014/main" id="{EEA332F2-214E-4F21-B791-060149663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303" y="2175296"/>
            <a:ext cx="1600558" cy="1600558"/>
          </a:xfrm>
          <a:prstGeom prst="rect">
            <a:avLst/>
          </a:prstGeom>
        </p:spPr>
      </p:pic>
      <p:pic>
        <p:nvPicPr>
          <p:cNvPr id="10" name="Image 9" descr="Une image contenant fruit&#10;&#10;Description générée automatiquement">
            <a:extLst>
              <a:ext uri="{FF2B5EF4-FFF2-40B4-BE49-F238E27FC236}">
                <a16:creationId xmlns:a16="http://schemas.microsoft.com/office/drawing/2014/main" id="{E28359BC-481A-40CD-BC12-2CAF45601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08" y="4389857"/>
            <a:ext cx="1600557" cy="160055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7B79012-ACD9-46D7-A506-D42E9BF1D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4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évaluer le modèle?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336CC0-A39C-4097-85D4-D130C7D19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Accuracy Score</a:t>
            </a:r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B8DA9402-C93E-4AD2-83AA-B44A3DDF53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693968"/>
            <a:ext cx="3792774" cy="825205"/>
          </a:xfrm>
        </p:spPr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E60BA73-1472-4B6D-A521-A6825AD57F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Matrice de confusion/Heatmap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53E8D6D2-0F51-4A94-BEAA-85A872A6A20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4427" y="2693968"/>
            <a:ext cx="4580626" cy="3306801"/>
          </a:xfr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66FB187-7A8A-46F2-A851-6AA95462B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3519173"/>
            <a:ext cx="3792774" cy="2499115"/>
          </a:xfrm>
          <a:prstGeom prst="rect">
            <a:avLst/>
          </a:prstGeom>
        </p:spPr>
      </p:pic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5E5D0F0E-2ED2-4882-9AB8-4E713B94D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8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 modèle choisir?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9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E27E5B8-9E03-465C-BC96-43E88437499C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Choisir les modèles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F34FCAD-2F55-4541-BDB5-82F5187103F7}"/>
              </a:ext>
            </a:extLst>
          </p:cNvPr>
          <p:cNvGrpSpPr/>
          <p:nvPr/>
        </p:nvGrpSpPr>
        <p:grpSpPr>
          <a:xfrm>
            <a:off x="8133340" y="2921959"/>
            <a:ext cx="3746742" cy="2169524"/>
            <a:chOff x="6026986" y="2149844"/>
            <a:chExt cx="3746742" cy="2169524"/>
          </a:xfrm>
        </p:grpSpPr>
        <p:pic>
          <p:nvPicPr>
            <p:cNvPr id="1026" name="Picture 2" descr="KNN : Découvrez cet algorithme de Machine Learning">
              <a:extLst>
                <a:ext uri="{FF2B5EF4-FFF2-40B4-BE49-F238E27FC236}">
                  <a16:creationId xmlns:a16="http://schemas.microsoft.com/office/drawing/2014/main" id="{C2CAED6F-C772-43B0-BF28-FA5B976C0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986" y="2149844"/>
              <a:ext cx="3746742" cy="1800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C7586C8B-6805-4F64-9644-93242FE2028E}"/>
                </a:ext>
              </a:extLst>
            </p:cNvPr>
            <p:cNvSpPr txBox="1"/>
            <p:nvPr/>
          </p:nvSpPr>
          <p:spPr>
            <a:xfrm>
              <a:off x="6496671" y="3950036"/>
              <a:ext cx="2807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err="1"/>
                <a:t>KnearestNeighbors</a:t>
              </a:r>
              <a:r>
                <a:rPr lang="fr-FR" dirty="0"/>
                <a:t> (KNN)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3FA9CFAC-AF04-4D97-BF70-75FB01870B31}"/>
              </a:ext>
            </a:extLst>
          </p:cNvPr>
          <p:cNvGrpSpPr/>
          <p:nvPr/>
        </p:nvGrpSpPr>
        <p:grpSpPr>
          <a:xfrm>
            <a:off x="758304" y="2929459"/>
            <a:ext cx="3683860" cy="2183147"/>
            <a:chOff x="2225616" y="3468193"/>
            <a:chExt cx="3684242" cy="2467219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D46A21F-97F4-4181-9CC9-A4B9D504E667}"/>
                </a:ext>
              </a:extLst>
            </p:cNvPr>
            <p:cNvSpPr txBox="1"/>
            <p:nvPr/>
          </p:nvSpPr>
          <p:spPr>
            <a:xfrm flipH="1">
              <a:off x="2225616" y="5518022"/>
              <a:ext cx="3684242" cy="417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Decision Tree</a:t>
              </a:r>
            </a:p>
          </p:txBody>
        </p:sp>
        <p:pic>
          <p:nvPicPr>
            <p:cNvPr id="1028" name="Picture 4" descr="Python Decision Tree Classification with Scikit-Learn DecisionTreeClassifier  - DataCamp">
              <a:extLst>
                <a:ext uri="{FF2B5EF4-FFF2-40B4-BE49-F238E27FC236}">
                  <a16:creationId xmlns:a16="http://schemas.microsoft.com/office/drawing/2014/main" id="{314BF1AE-0BED-4400-B455-CF6E850EF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5616" y="3468193"/>
              <a:ext cx="3684242" cy="2049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9E3E041-4D99-4F2A-9E4C-6D0608A44A04}"/>
              </a:ext>
            </a:extLst>
          </p:cNvPr>
          <p:cNvGrpSpPr/>
          <p:nvPr/>
        </p:nvGrpSpPr>
        <p:grpSpPr>
          <a:xfrm>
            <a:off x="4698376" y="2531155"/>
            <a:ext cx="3323282" cy="2577789"/>
            <a:chOff x="2279764" y="3004751"/>
            <a:chExt cx="3323282" cy="2577789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09D26C7-148A-48BC-AC89-53B73B9E2D30}"/>
                </a:ext>
              </a:extLst>
            </p:cNvPr>
            <p:cNvSpPr txBox="1"/>
            <p:nvPr/>
          </p:nvSpPr>
          <p:spPr>
            <a:xfrm>
              <a:off x="2279764" y="5213208"/>
              <a:ext cx="332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Support </a:t>
              </a:r>
              <a:r>
                <a:rPr lang="fr-FR" dirty="0" err="1"/>
                <a:t>Vector</a:t>
              </a:r>
              <a:r>
                <a:rPr lang="fr-FR" dirty="0"/>
                <a:t> Machine (SVM)</a:t>
              </a:r>
            </a:p>
          </p:txBody>
        </p:sp>
        <p:pic>
          <p:nvPicPr>
            <p:cNvPr id="1030" name="Picture 6" descr="Support Vector Machine (SVM) - MATLAB &amp;amp; Simulink">
              <a:extLst>
                <a:ext uri="{FF2B5EF4-FFF2-40B4-BE49-F238E27FC236}">
                  <a16:creationId xmlns:a16="http://schemas.microsoft.com/office/drawing/2014/main" id="{F987CC3A-953C-4DB0-9BEB-F0B251582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3237" y="3004751"/>
              <a:ext cx="2896337" cy="2208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5E728E65-1455-4A93-A366-F53ED63B04BA}"/>
              </a:ext>
            </a:extLst>
          </p:cNvPr>
          <p:cNvSpPr txBox="1"/>
          <p:nvPr/>
        </p:nvSpPr>
        <p:spPr>
          <a:xfrm>
            <a:off x="1948453" y="575392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max_depth</a:t>
            </a:r>
            <a:endParaRPr lang="fr-FR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6D1A8DC-549A-4732-8C46-36FC22F2815F}"/>
              </a:ext>
            </a:extLst>
          </p:cNvPr>
          <p:cNvSpPr txBox="1"/>
          <p:nvPr/>
        </p:nvSpPr>
        <p:spPr>
          <a:xfrm>
            <a:off x="353685" y="5627671"/>
            <a:ext cx="142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Paramètres</a:t>
            </a:r>
          </a:p>
          <a:p>
            <a:r>
              <a:rPr lang="fr-FR" dirty="0"/>
              <a:t>modifiés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EBF1A6-F722-4107-8052-2EC137EDB486}"/>
              </a:ext>
            </a:extLst>
          </p:cNvPr>
          <p:cNvSpPr txBox="1"/>
          <p:nvPr/>
        </p:nvSpPr>
        <p:spPr>
          <a:xfrm>
            <a:off x="5753312" y="5766171"/>
            <a:ext cx="1292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En attente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2193EE8-34BA-437C-90B0-034F328C4775}"/>
              </a:ext>
            </a:extLst>
          </p:cNvPr>
          <p:cNvCxnSpPr/>
          <p:nvPr/>
        </p:nvCxnSpPr>
        <p:spPr>
          <a:xfrm>
            <a:off x="353683" y="5313868"/>
            <a:ext cx="115263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597FC278-3429-467C-ABD8-A19ACB41B53F}"/>
              </a:ext>
            </a:extLst>
          </p:cNvPr>
          <p:cNvSpPr txBox="1"/>
          <p:nvPr/>
        </p:nvSpPr>
        <p:spPr>
          <a:xfrm>
            <a:off x="9400006" y="5766171"/>
            <a:ext cx="1510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n_neighbors</a:t>
            </a:r>
            <a:endParaRPr lang="fr-FR" b="1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33BE6A6-9D82-4D97-8358-37CE67D4C1C8}"/>
              </a:ext>
            </a:extLst>
          </p:cNvPr>
          <p:cNvCxnSpPr>
            <a:cxnSpLocks/>
          </p:cNvCxnSpPr>
          <p:nvPr/>
        </p:nvCxnSpPr>
        <p:spPr>
          <a:xfrm>
            <a:off x="1777042" y="5332628"/>
            <a:ext cx="0" cy="13888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95241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LeftStep">
      <a:dk1>
        <a:srgbClr val="000000"/>
      </a:dk1>
      <a:lt1>
        <a:srgbClr val="FFFFFF"/>
      </a:lt1>
      <a:dk2>
        <a:srgbClr val="412425"/>
      </a:dk2>
      <a:lt2>
        <a:srgbClr val="E2E6E8"/>
      </a:lt2>
      <a:accent1>
        <a:srgbClr val="ED8961"/>
      </a:accent1>
      <a:accent2>
        <a:srgbClr val="EB4E63"/>
      </a:accent2>
      <a:accent3>
        <a:srgbClr val="EE6EB5"/>
      </a:accent3>
      <a:accent4>
        <a:srgbClr val="EB4EE6"/>
      </a:accent4>
      <a:accent5>
        <a:srgbClr val="BD6EEE"/>
      </a:accent5>
      <a:accent6>
        <a:srgbClr val="6D4EEB"/>
      </a:accent6>
      <a:hlink>
        <a:srgbClr val="5E8A9B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288</Words>
  <Application>Microsoft Office PowerPoint</Application>
  <PresentationFormat>Grand écran</PresentationFormat>
  <Paragraphs>93</Paragraphs>
  <Slides>12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Avenir Next LT Pro</vt:lpstr>
      <vt:lpstr>AvenirNext LT Pro Medium</vt:lpstr>
      <vt:lpstr>Calibri</vt:lpstr>
      <vt:lpstr>Rockwell</vt:lpstr>
      <vt:lpstr>Segoe UI</vt:lpstr>
      <vt:lpstr>ExploreVTI</vt:lpstr>
      <vt:lpstr>Fruit Recognition</vt:lpstr>
      <vt:lpstr>Déroulement:</vt:lpstr>
      <vt:lpstr>Identifier le type du problème</vt:lpstr>
      <vt:lpstr>Identifier le type du problème</vt:lpstr>
      <vt:lpstr>Comprendre les données</vt:lpstr>
      <vt:lpstr>Comprendre les données</vt:lpstr>
      <vt:lpstr>Comprendre les données</vt:lpstr>
      <vt:lpstr>Comment évaluer le modèle?</vt:lpstr>
      <vt:lpstr>Quel modèle choisir?</vt:lpstr>
      <vt:lpstr>Quel modèle choisir?</vt:lpstr>
      <vt:lpstr>Quel modèle choisir?</vt:lpstr>
      <vt:lpstr>Quel modèle choisir?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Florent MARQUES</dc:creator>
  <cp:lastModifiedBy>Florent MARQUES</cp:lastModifiedBy>
  <cp:revision>20</cp:revision>
  <dcterms:created xsi:type="dcterms:W3CDTF">2021-12-10T15:52:54Z</dcterms:created>
  <dcterms:modified xsi:type="dcterms:W3CDTF">2021-12-12T18:18:49Z</dcterms:modified>
</cp:coreProperties>
</file>